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embeddedFontLst>
    <p:embeddedFont>
      <p:font typeface="Helvetica Neue" panose="02010600030101010101" charset="0"/>
      <p:regular r:id="rId39"/>
      <p:bold r:id="rId40"/>
      <p:italic r:id="rId41"/>
      <p:boldItalic r:id="rId42"/>
    </p:embeddedFont>
    <p:embeddedFont>
      <p:font typeface="Times" panose="02020603050405020304" pitchFamily="18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hAZENXQwBX643IOMUqLW9Sr76x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4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4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4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4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778000" y="868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Quantum Mechanics for Electronic Structure II</a:t>
            </a:r>
            <a:endParaRPr sz="4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Bulk and Periodic Solids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3048000" y="4550815"/>
            <a:ext cx="6096000" cy="96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3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Yuan Ping</a:t>
            </a:r>
            <a:endParaRPr sz="2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University of Wisconsin-Madison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984500" y="6296025"/>
            <a:ext cx="686464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of slides from lecture of Shobhana Narasimhan, JNCASR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Reciprocal vector</a:t>
            </a:r>
            <a:endParaRPr/>
          </a:p>
        </p:txBody>
      </p:sp>
      <p:sp>
        <p:nvSpPr>
          <p:cNvPr id="198" name="Google Shape;198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5307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5" t="-195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99" name="Google Shape;19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00" name="Google Shape;200;p10"/>
          <p:cNvSpPr/>
          <p:nvPr/>
        </p:nvSpPr>
        <p:spPr>
          <a:xfrm>
            <a:off x="7242536" y="3429000"/>
            <a:ext cx="2266646" cy="10632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8992" t="-133322" r="-1114" b="-18451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1" name="Google Shape;201;p10"/>
          <p:cNvSpPr txBox="1"/>
          <p:nvPr/>
        </p:nvSpPr>
        <p:spPr>
          <a:xfrm>
            <a:off x="1362091" y="5567958"/>
            <a:ext cx="882693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Number of allowed k’s in the 1st (or any other) BZ = Number of unit cells in the crystal, i.e., detd. by size of supercell chosen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Bloch Theorem</a:t>
            </a:r>
            <a:endParaRPr/>
          </a:p>
        </p:txBody>
      </p:sp>
      <p:sp>
        <p:nvSpPr>
          <p:cNvPr id="207" name="Google Shape;20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08" name="Google Shape;20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5090" y="1428473"/>
            <a:ext cx="9041109" cy="425670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1"/>
          <p:cNvSpPr txBox="1"/>
          <p:nvPr/>
        </p:nvSpPr>
        <p:spPr>
          <a:xfrm>
            <a:off x="1895801" y="5559100"/>
            <a:ext cx="86271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that n represents the band index!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Bloch theorem and DFT </a:t>
            </a:r>
            <a:endParaRPr/>
          </a:p>
        </p:txBody>
      </p:sp>
      <p:sp>
        <p:nvSpPr>
          <p:cNvPr id="215" name="Google Shape;215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42" t="-23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216" name="Google Shape;21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17" name="Google Shape;21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5237" y="2952003"/>
            <a:ext cx="4487863" cy="335989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2"/>
          <p:cNvSpPr txBox="1"/>
          <p:nvPr/>
        </p:nvSpPr>
        <p:spPr>
          <a:xfrm>
            <a:off x="8140700" y="6222781"/>
            <a:ext cx="2565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https://www.mathworks.com/matlabcentral/fileexchange/46972-sparse-block-diagonal-concatenation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2"/>
          <p:cNvSpPr/>
          <p:nvPr/>
        </p:nvSpPr>
        <p:spPr>
          <a:xfrm>
            <a:off x="7940805" y="3282434"/>
            <a:ext cx="399789" cy="36298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333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0" name="Google Shape;220;p12"/>
          <p:cNvSpPr/>
          <p:nvPr/>
        </p:nvSpPr>
        <p:spPr>
          <a:xfrm>
            <a:off x="7940803" y="3730683"/>
            <a:ext cx="399789" cy="36298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333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1" name="Google Shape;221;p12"/>
          <p:cNvSpPr/>
          <p:nvPr/>
        </p:nvSpPr>
        <p:spPr>
          <a:xfrm>
            <a:off x="7940803" y="4228604"/>
            <a:ext cx="399789" cy="36298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542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2" name="Google Shape;222;p12"/>
          <p:cNvSpPr/>
          <p:nvPr/>
        </p:nvSpPr>
        <p:spPr>
          <a:xfrm>
            <a:off x="7928100" y="4814831"/>
            <a:ext cx="399789" cy="36298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542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3" name="Google Shape;223;p12"/>
          <p:cNvSpPr/>
          <p:nvPr/>
        </p:nvSpPr>
        <p:spPr>
          <a:xfrm>
            <a:off x="7928100" y="5398017"/>
            <a:ext cx="399789" cy="36298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542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 txBox="1">
            <a:spLocks noGrp="1"/>
          </p:cNvSpPr>
          <p:nvPr>
            <p:ph type="title"/>
          </p:nvPr>
        </p:nvSpPr>
        <p:spPr>
          <a:xfrm>
            <a:off x="912280" y="3782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K-point sampling</a:t>
            </a:r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body" idx="1"/>
          </p:nvPr>
        </p:nvSpPr>
        <p:spPr>
          <a:xfrm>
            <a:off x="749300" y="6006166"/>
            <a:ext cx="10515600" cy="66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Only a few k-points (10</a:t>
            </a:r>
            <a:r>
              <a:rPr lang="en-US" baseline="30000"/>
              <a:t>1</a:t>
            </a:r>
            <a:r>
              <a:rPr lang="en-US"/>
              <a:t>~10</a:t>
            </a:r>
            <a:r>
              <a:rPr lang="en-US" baseline="30000"/>
              <a:t>3</a:t>
            </a:r>
            <a:r>
              <a:rPr lang="en-US"/>
              <a:t>) are necessary to get most properties of a bulk!</a:t>
            </a:r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31" name="Google Shape;23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827212"/>
            <a:ext cx="2859359" cy="287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13"/>
          <p:cNvGrpSpPr/>
          <p:nvPr/>
        </p:nvGrpSpPr>
        <p:grpSpPr>
          <a:xfrm>
            <a:off x="283772" y="2887606"/>
            <a:ext cx="2111643" cy="2271825"/>
            <a:chOff x="6176572" y="4543035"/>
            <a:chExt cx="2111643" cy="2271825"/>
          </a:xfrm>
        </p:grpSpPr>
        <p:grpSp>
          <p:nvGrpSpPr>
            <p:cNvPr id="233" name="Google Shape;233;p13"/>
            <p:cNvGrpSpPr/>
            <p:nvPr/>
          </p:nvGrpSpPr>
          <p:grpSpPr>
            <a:xfrm>
              <a:off x="6176572" y="4543035"/>
              <a:ext cx="2111643" cy="2178440"/>
              <a:chOff x="6258634" y="4611198"/>
              <a:chExt cx="2111643" cy="2178440"/>
            </a:xfrm>
          </p:grpSpPr>
          <p:cxnSp>
            <p:nvCxnSpPr>
              <p:cNvPr id="234" name="Google Shape;234;p13"/>
              <p:cNvCxnSpPr/>
              <p:nvPr/>
            </p:nvCxnSpPr>
            <p:spPr>
              <a:xfrm rot="10800000" flipH="1">
                <a:off x="6714368" y="4611198"/>
                <a:ext cx="11723" cy="1746739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35" name="Google Shape;235;p13"/>
              <p:cNvCxnSpPr/>
              <p:nvPr/>
            </p:nvCxnSpPr>
            <p:spPr>
              <a:xfrm>
                <a:off x="6714368" y="6356350"/>
                <a:ext cx="1655909" cy="182562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36" name="Google Shape;236;p13"/>
              <p:cNvCxnSpPr/>
              <p:nvPr/>
            </p:nvCxnSpPr>
            <p:spPr>
              <a:xfrm rot="10800000" flipH="1">
                <a:off x="6258634" y="5308577"/>
                <a:ext cx="1512301" cy="148106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237" name="Google Shape;237;p13"/>
            <p:cNvSpPr/>
            <p:nvPr/>
          </p:nvSpPr>
          <p:spPr>
            <a:xfrm>
              <a:off x="7688873" y="6445528"/>
              <a:ext cx="477438" cy="36933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6176572" y="5147029"/>
              <a:ext cx="482760" cy="36933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6972385" y="5231738"/>
              <a:ext cx="482760" cy="36933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pic>
        <p:nvPicPr>
          <p:cNvPr id="240" name="Google Shape;240;p13"/>
          <p:cNvPicPr preferRelativeResize="0"/>
          <p:nvPr/>
        </p:nvPicPr>
        <p:blipFill rotWithShape="1">
          <a:blip r:embed="rId7">
            <a:alphaModFix/>
          </a:blip>
          <a:srcRect r="51025"/>
          <a:stretch/>
        </p:blipFill>
        <p:spPr>
          <a:xfrm>
            <a:off x="5270406" y="2195556"/>
            <a:ext cx="2170548" cy="2181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13"/>
          <p:cNvGrpSpPr/>
          <p:nvPr/>
        </p:nvGrpSpPr>
        <p:grpSpPr>
          <a:xfrm>
            <a:off x="4592861" y="2581506"/>
            <a:ext cx="2130396" cy="2565709"/>
            <a:chOff x="4354142" y="2810255"/>
            <a:chExt cx="2130396" cy="2565709"/>
          </a:xfrm>
        </p:grpSpPr>
        <p:cxnSp>
          <p:nvCxnSpPr>
            <p:cNvPr id="242" name="Google Shape;242;p13"/>
            <p:cNvCxnSpPr/>
            <p:nvPr/>
          </p:nvCxnSpPr>
          <p:spPr>
            <a:xfrm>
              <a:off x="4787900" y="4826766"/>
              <a:ext cx="168673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43" name="Google Shape;243;p13"/>
            <p:cNvCxnSpPr/>
            <p:nvPr/>
          </p:nvCxnSpPr>
          <p:spPr>
            <a:xfrm rot="10800000">
              <a:off x="4787900" y="3187232"/>
              <a:ext cx="0" cy="1639535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44" name="Google Shape;244;p13"/>
            <p:cNvSpPr/>
            <p:nvPr/>
          </p:nvSpPr>
          <p:spPr>
            <a:xfrm>
              <a:off x="6007100" y="5006632"/>
              <a:ext cx="477438" cy="369332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4477680" y="2810255"/>
              <a:ext cx="477438" cy="369332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4354142" y="4790099"/>
              <a:ext cx="477438" cy="369332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cxnSp>
          <p:nvCxnSpPr>
            <p:cNvPr id="247" name="Google Shape;247;p13"/>
            <p:cNvCxnSpPr/>
            <p:nvPr/>
          </p:nvCxnSpPr>
          <p:spPr>
            <a:xfrm rot="10800000" flipH="1">
              <a:off x="4793148" y="4656282"/>
              <a:ext cx="161970" cy="211815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48" name="Google Shape;248;p13"/>
          <p:cNvSpPr/>
          <p:nvPr/>
        </p:nvSpPr>
        <p:spPr>
          <a:xfrm>
            <a:off x="4000500" y="3342147"/>
            <a:ext cx="353642" cy="60349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3"/>
          <p:cNvSpPr/>
          <p:nvPr/>
        </p:nvSpPr>
        <p:spPr>
          <a:xfrm>
            <a:off x="78059" y="5351440"/>
            <a:ext cx="3713965" cy="3693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t="-9999" r="-491" b="-266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50" name="Google Shape;250;p13"/>
          <p:cNvSpPr/>
          <p:nvPr/>
        </p:nvSpPr>
        <p:spPr>
          <a:xfrm>
            <a:off x="4481865" y="5363980"/>
            <a:ext cx="3747629" cy="3693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t="-9835" r="-649" b="-245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51" name="Google Shape;251;p13"/>
          <p:cNvSpPr/>
          <p:nvPr/>
        </p:nvSpPr>
        <p:spPr>
          <a:xfrm>
            <a:off x="7880911" y="3355795"/>
            <a:ext cx="353642" cy="60349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13"/>
          <p:cNvPicPr preferRelativeResize="0"/>
          <p:nvPr/>
        </p:nvPicPr>
        <p:blipFill rotWithShape="1">
          <a:blip r:embed="rId7">
            <a:alphaModFix/>
          </a:blip>
          <a:srcRect r="51025"/>
          <a:stretch/>
        </p:blipFill>
        <p:spPr>
          <a:xfrm>
            <a:off x="9094352" y="2264839"/>
            <a:ext cx="2170548" cy="218191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3"/>
          <p:cNvSpPr/>
          <p:nvPr/>
        </p:nvSpPr>
        <p:spPr>
          <a:xfrm>
            <a:off x="9563100" y="2766172"/>
            <a:ext cx="419100" cy="332628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3"/>
          <p:cNvSpPr/>
          <p:nvPr/>
        </p:nvSpPr>
        <p:spPr>
          <a:xfrm>
            <a:off x="9563100" y="3869905"/>
            <a:ext cx="419100" cy="332628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3"/>
          <p:cNvSpPr/>
          <p:nvPr/>
        </p:nvSpPr>
        <p:spPr>
          <a:xfrm>
            <a:off x="10632449" y="2760067"/>
            <a:ext cx="419100" cy="332628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3"/>
          <p:cNvSpPr/>
          <p:nvPr/>
        </p:nvSpPr>
        <p:spPr>
          <a:xfrm>
            <a:off x="10632449" y="3869905"/>
            <a:ext cx="419100" cy="332628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3"/>
          <p:cNvSpPr/>
          <p:nvPr/>
        </p:nvSpPr>
        <p:spPr>
          <a:xfrm>
            <a:off x="9431734" y="5147215"/>
            <a:ext cx="24014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few k-points in reciprocal space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3"/>
          <p:cNvSpPr/>
          <p:nvPr/>
        </p:nvSpPr>
        <p:spPr>
          <a:xfrm>
            <a:off x="6557401" y="1593251"/>
            <a:ext cx="33441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in reciprocal space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Brillouin zone in reciprocal space</a:t>
            </a:r>
            <a:endParaRPr/>
          </a:p>
        </p:txBody>
      </p:sp>
      <p:sp>
        <p:nvSpPr>
          <p:cNvPr id="264" name="Google Shape;264;p14"/>
          <p:cNvSpPr txBox="1">
            <a:spLocks noGrp="1"/>
          </p:cNvSpPr>
          <p:nvPr>
            <p:ph type="body" idx="1"/>
          </p:nvPr>
        </p:nvSpPr>
        <p:spPr>
          <a:xfrm>
            <a:off x="4252900" y="1825626"/>
            <a:ext cx="7608900" cy="25510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499" t="-5445" b="-9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265" name="Google Shape;26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66" name="Google Shape;266;p14"/>
          <p:cNvPicPr preferRelativeResize="0"/>
          <p:nvPr/>
        </p:nvPicPr>
        <p:blipFill rotWithShape="1">
          <a:blip r:embed="rId4">
            <a:alphaModFix/>
          </a:blip>
          <a:srcRect b="53098"/>
          <a:stretch/>
        </p:blipFill>
        <p:spPr>
          <a:xfrm>
            <a:off x="4279900" y="4500923"/>
            <a:ext cx="3780654" cy="196159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4"/>
          <p:cNvSpPr txBox="1"/>
          <p:nvPr/>
        </p:nvSpPr>
        <p:spPr>
          <a:xfrm>
            <a:off x="7137400" y="6568688"/>
            <a:ext cx="4216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https://en.wikipedia.org/wiki/Brillouin_zone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283" y="2140180"/>
            <a:ext cx="3845517" cy="3840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4"/>
          <p:cNvPicPr preferRelativeResize="0"/>
          <p:nvPr/>
        </p:nvPicPr>
        <p:blipFill rotWithShape="1">
          <a:blip r:embed="rId4">
            <a:alphaModFix/>
          </a:blip>
          <a:srcRect t="48970"/>
          <a:stretch/>
        </p:blipFill>
        <p:spPr>
          <a:xfrm>
            <a:off x="8325654" y="4279899"/>
            <a:ext cx="3866346" cy="218261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4"/>
          <p:cNvSpPr txBox="1"/>
          <p:nvPr/>
        </p:nvSpPr>
        <p:spPr>
          <a:xfrm>
            <a:off x="381000" y="6430188"/>
            <a:ext cx="4216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http://skepticsplay.blogspot.com/2011/10/lot-of-brillouin-zones.html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Irreducible Brillouin Zone</a:t>
            </a:r>
            <a:endParaRPr/>
          </a:p>
        </p:txBody>
      </p:sp>
      <p:sp>
        <p:nvSpPr>
          <p:cNvPr id="276" name="Google Shape;276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978662" cy="1419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Smallest wedge of the 1st BZ such that any wave-vector </a:t>
            </a:r>
            <a:r>
              <a:rPr lang="en-US">
                <a:latin typeface="Times"/>
                <a:ea typeface="Times"/>
                <a:cs typeface="Times"/>
                <a:sym typeface="Times"/>
              </a:rPr>
              <a:t>k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in the 1st BZ can be obtained from a wave-vector </a:t>
            </a:r>
            <a:r>
              <a:rPr lang="en-US">
                <a:latin typeface="Times"/>
                <a:ea typeface="Times"/>
                <a:cs typeface="Times"/>
                <a:sym typeface="Times"/>
              </a:rPr>
              <a:t>k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in the IBZ by performing symmetry operations of the crystal structure.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78" name="Google Shape;2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9253" y="3429000"/>
            <a:ext cx="4444070" cy="292658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5"/>
          <p:cNvSpPr/>
          <p:nvPr/>
        </p:nvSpPr>
        <p:spPr>
          <a:xfrm>
            <a:off x="1939332" y="3245618"/>
            <a:ext cx="4156668" cy="2914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5"/>
          <p:cNvSpPr/>
          <p:nvPr/>
        </p:nvSpPr>
        <p:spPr>
          <a:xfrm>
            <a:off x="2091732" y="3398017"/>
            <a:ext cx="823746" cy="5246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Self consistent field (SCF)</a:t>
            </a:r>
            <a:endParaRPr/>
          </a:p>
        </p:txBody>
      </p:sp>
      <p:grpSp>
        <p:nvGrpSpPr>
          <p:cNvPr id="286" name="Google Shape;286;p16"/>
          <p:cNvGrpSpPr/>
          <p:nvPr/>
        </p:nvGrpSpPr>
        <p:grpSpPr>
          <a:xfrm>
            <a:off x="3921448" y="1826742"/>
            <a:ext cx="4349102" cy="4349102"/>
            <a:chOff x="3083248" y="1117"/>
            <a:chExt cx="4349102" cy="4349102"/>
          </a:xfrm>
        </p:grpSpPr>
        <p:sp>
          <p:nvSpPr>
            <p:cNvPr id="287" name="Google Shape;287;p16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ρ</a:t>
              </a:r>
              <a:r>
                <a:rPr lang="en-US" sz="2400" i="1" baseline="-25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j</a:t>
              </a:r>
              <a:endParaRPr sz="24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6"/>
            <p:cNvSpPr/>
            <p:nvPr/>
          </p:nvSpPr>
          <p:spPr>
            <a:xfrm rot="2700000">
              <a:off x="5804312" y="1194026"/>
              <a:ext cx="370944" cy="4696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 txBox="1"/>
            <p:nvPr/>
          </p:nvSpPr>
          <p:spPr>
            <a:xfrm rot="2700000">
              <a:off x="5820609" y="1248606"/>
              <a:ext cx="259661" cy="28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endParaRPr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6040882" y="1479934"/>
              <a:ext cx="1391468" cy="1391468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 txBox="1"/>
            <p:nvPr/>
          </p:nvSpPr>
          <p:spPr>
            <a:xfrm>
              <a:off x="6244658" y="1683710"/>
              <a:ext cx="983916" cy="98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r>
                <a:rPr lang="en-US" sz="2400" baseline="-25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H, </a:t>
              </a: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r>
                <a:rPr lang="en-US" sz="2400" baseline="-25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xc</a:t>
              </a:r>
              <a:endParaRPr sz="24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 rot="8100000">
              <a:off x="5819159" y="2672843"/>
              <a:ext cx="370944" cy="4696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 txBox="1"/>
            <p:nvPr/>
          </p:nvSpPr>
          <p:spPr>
            <a:xfrm rot="-2700000">
              <a:off x="5914145" y="2727423"/>
              <a:ext cx="259661" cy="28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endParaRPr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562065" y="2958751"/>
              <a:ext cx="1391468" cy="1391468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 txBox="1"/>
            <p:nvPr/>
          </p:nvSpPr>
          <p:spPr>
            <a:xfrm>
              <a:off x="4765841" y="3162527"/>
              <a:ext cx="983916" cy="98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ψ</a:t>
              </a:r>
              <a:r>
                <a:rPr lang="en-US" sz="2400" baseline="-25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ε</a:t>
              </a:r>
              <a:r>
                <a:rPr lang="en-US" sz="2400" baseline="-25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 sz="24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6"/>
            <p:cNvSpPr/>
            <p:nvPr/>
          </p:nvSpPr>
          <p:spPr>
            <a:xfrm rot="-8100000">
              <a:off x="4340342" y="2687690"/>
              <a:ext cx="370944" cy="4696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 txBox="1"/>
            <p:nvPr/>
          </p:nvSpPr>
          <p:spPr>
            <a:xfrm rot="2700000">
              <a:off x="4435328" y="2820958"/>
              <a:ext cx="259661" cy="28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endParaRPr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3083248" y="1479934"/>
              <a:ext cx="1391468" cy="1391468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 txBox="1"/>
            <p:nvPr/>
          </p:nvSpPr>
          <p:spPr>
            <a:xfrm>
              <a:off x="3287024" y="1683710"/>
              <a:ext cx="983916" cy="98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ρ</a:t>
              </a:r>
              <a:r>
                <a:rPr lang="en-US" sz="2400" baseline="-25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j+1</a:t>
              </a: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=ρ</a:t>
              </a:r>
              <a:r>
                <a:rPr lang="en-US" sz="2400" baseline="-25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j</a:t>
              </a: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6"/>
            <p:cNvSpPr/>
            <p:nvPr/>
          </p:nvSpPr>
          <p:spPr>
            <a:xfrm rot="-2700000">
              <a:off x="4325495" y="1208873"/>
              <a:ext cx="370944" cy="4696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 txBox="1"/>
            <p:nvPr/>
          </p:nvSpPr>
          <p:spPr>
            <a:xfrm rot="-2700000">
              <a:off x="4341792" y="1342141"/>
              <a:ext cx="259661" cy="28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endParaRPr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16"/>
          <p:cNvGrpSpPr/>
          <p:nvPr/>
        </p:nvGrpSpPr>
        <p:grpSpPr>
          <a:xfrm>
            <a:off x="9414163" y="4705834"/>
            <a:ext cx="1739328" cy="1679287"/>
            <a:chOff x="4562065" y="1117"/>
            <a:chExt cx="1391468" cy="1391468"/>
          </a:xfrm>
        </p:grpSpPr>
        <p:sp>
          <p:nvSpPr>
            <p:cNvPr id="304" name="Google Shape;304;p16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6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External potential </a:t>
              </a:r>
              <a:endParaRPr sz="24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16"/>
          <p:cNvSpPr txBox="1"/>
          <p:nvPr/>
        </p:nvSpPr>
        <p:spPr>
          <a:xfrm>
            <a:off x="4655128" y="2680399"/>
            <a:ext cx="623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6"/>
          <p:cNvSpPr txBox="1"/>
          <p:nvPr/>
        </p:nvSpPr>
        <p:spPr>
          <a:xfrm>
            <a:off x="2930557" y="3367342"/>
            <a:ext cx="623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16"/>
          <p:cNvGrpSpPr/>
          <p:nvPr/>
        </p:nvGrpSpPr>
        <p:grpSpPr>
          <a:xfrm rot="-8074225">
            <a:off x="1840836" y="3685592"/>
            <a:ext cx="2407831" cy="522903"/>
            <a:chOff x="4150112" y="830592"/>
            <a:chExt cx="594369" cy="843861"/>
          </a:xfrm>
        </p:grpSpPr>
        <p:sp>
          <p:nvSpPr>
            <p:cNvPr id="309" name="Google Shape;309;p16"/>
            <p:cNvSpPr/>
            <p:nvPr/>
          </p:nvSpPr>
          <p:spPr>
            <a:xfrm rot="-2700000">
              <a:off x="4261824" y="892966"/>
              <a:ext cx="370944" cy="4696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6"/>
            <p:cNvSpPr txBox="1"/>
            <p:nvPr/>
          </p:nvSpPr>
          <p:spPr>
            <a:xfrm rot="-2700000">
              <a:off x="4341792" y="1342141"/>
              <a:ext cx="259661" cy="28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16"/>
          <p:cNvGrpSpPr/>
          <p:nvPr/>
        </p:nvGrpSpPr>
        <p:grpSpPr>
          <a:xfrm>
            <a:off x="9643803" y="1825625"/>
            <a:ext cx="1509688" cy="1421389"/>
            <a:chOff x="4562065" y="1117"/>
            <a:chExt cx="1391468" cy="1391468"/>
          </a:xfrm>
        </p:grpSpPr>
        <p:sp>
          <p:nvSpPr>
            <p:cNvPr id="312" name="Google Shape;312;p16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6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Atomic Density</a:t>
              </a:r>
              <a:endParaRPr sz="24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16"/>
          <p:cNvGrpSpPr/>
          <p:nvPr/>
        </p:nvGrpSpPr>
        <p:grpSpPr>
          <a:xfrm rot="-8074225">
            <a:off x="7292601" y="2126002"/>
            <a:ext cx="2407831" cy="522903"/>
            <a:chOff x="4150112" y="830592"/>
            <a:chExt cx="594369" cy="843861"/>
          </a:xfrm>
        </p:grpSpPr>
        <p:sp>
          <p:nvSpPr>
            <p:cNvPr id="315" name="Google Shape;315;p16"/>
            <p:cNvSpPr/>
            <p:nvPr/>
          </p:nvSpPr>
          <p:spPr>
            <a:xfrm rot="-2700000">
              <a:off x="4261824" y="892966"/>
              <a:ext cx="370944" cy="4696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6"/>
            <p:cNvSpPr txBox="1"/>
            <p:nvPr/>
          </p:nvSpPr>
          <p:spPr>
            <a:xfrm rot="-2700000">
              <a:off x="4341792" y="1342141"/>
              <a:ext cx="259661" cy="28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16"/>
          <p:cNvSpPr/>
          <p:nvPr/>
        </p:nvSpPr>
        <p:spPr>
          <a:xfrm rot="-10774225">
            <a:off x="7251152" y="5400905"/>
            <a:ext cx="2016472" cy="291998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B3CA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" name="Google Shape;318;p16"/>
          <p:cNvGrpSpPr/>
          <p:nvPr/>
        </p:nvGrpSpPr>
        <p:grpSpPr>
          <a:xfrm>
            <a:off x="502605" y="3247014"/>
            <a:ext cx="1509688" cy="1421389"/>
            <a:chOff x="4562065" y="1117"/>
            <a:chExt cx="1391468" cy="1391468"/>
          </a:xfrm>
        </p:grpSpPr>
        <p:sp>
          <p:nvSpPr>
            <p:cNvPr id="319" name="Google Shape;319;p16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6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Finish!</a:t>
              </a:r>
              <a:endParaRPr sz="24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Self consistent field (SCF) with k-points</a:t>
            </a:r>
            <a:endParaRPr/>
          </a:p>
        </p:txBody>
      </p:sp>
      <p:sp>
        <p:nvSpPr>
          <p:cNvPr id="327" name="Google Shape;327;p17"/>
          <p:cNvSpPr/>
          <p:nvPr/>
        </p:nvSpPr>
        <p:spPr>
          <a:xfrm>
            <a:off x="5376856" y="1612518"/>
            <a:ext cx="1391468" cy="1391468"/>
          </a:xfrm>
          <a:custGeom>
            <a:avLst/>
            <a:gdLst/>
            <a:ahLst/>
            <a:cxnLst/>
            <a:rect l="l" t="t" r="r" b="b"/>
            <a:pathLst>
              <a:path w="1391468" h="1391468" extrusionOk="0">
                <a:moveTo>
                  <a:pt x="0" y="695734"/>
                </a:moveTo>
                <a:cubicBezTo>
                  <a:pt x="0" y="311491"/>
                  <a:pt x="311491" y="0"/>
                  <a:pt x="695734" y="0"/>
                </a:cubicBezTo>
                <a:cubicBezTo>
                  <a:pt x="1079977" y="0"/>
                  <a:pt x="1391468" y="311491"/>
                  <a:pt x="1391468" y="695734"/>
                </a:cubicBezTo>
                <a:cubicBezTo>
                  <a:pt x="1391468" y="1079977"/>
                  <a:pt x="1079977" y="1391468"/>
                  <a:pt x="695734" y="1391468"/>
                </a:cubicBezTo>
                <a:cubicBezTo>
                  <a:pt x="311491" y="1391468"/>
                  <a:pt x="0" y="1079977"/>
                  <a:pt x="0" y="695734"/>
                </a:cubicBezTo>
                <a:close/>
              </a:path>
            </a:pathLst>
          </a:custGeom>
          <a:solidFill>
            <a:srgbClr val="599BD5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31700" tIns="231700" rIns="231700" bIns="231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ρ</a:t>
            </a:r>
            <a:r>
              <a:rPr lang="en-US" sz="2200" i="1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 sz="2200" baseline="-25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7"/>
          <p:cNvSpPr/>
          <p:nvPr/>
        </p:nvSpPr>
        <p:spPr>
          <a:xfrm rot="2700000">
            <a:off x="6857317" y="3036433"/>
            <a:ext cx="665192" cy="618770"/>
          </a:xfrm>
          <a:custGeom>
            <a:avLst/>
            <a:gdLst/>
            <a:ahLst/>
            <a:cxnLst/>
            <a:rect l="l" t="t" r="r" b="b"/>
            <a:pathLst>
              <a:path w="370944" h="469620" extrusionOk="0">
                <a:moveTo>
                  <a:pt x="0" y="93924"/>
                </a:moveTo>
                <a:lnTo>
                  <a:pt x="185472" y="93924"/>
                </a:lnTo>
                <a:lnTo>
                  <a:pt x="185472" y="0"/>
                </a:lnTo>
                <a:lnTo>
                  <a:pt x="370944" y="234810"/>
                </a:lnTo>
                <a:lnTo>
                  <a:pt x="185472" y="469620"/>
                </a:lnTo>
                <a:lnTo>
                  <a:pt x="185472" y="375696"/>
                </a:lnTo>
                <a:lnTo>
                  <a:pt x="0" y="375696"/>
                </a:lnTo>
                <a:lnTo>
                  <a:pt x="0" y="93924"/>
                </a:lnTo>
                <a:close/>
              </a:path>
            </a:pathLst>
          </a:custGeom>
          <a:solidFill>
            <a:srgbClr val="B3CAE7"/>
          </a:solidFill>
          <a:ln>
            <a:noFill/>
          </a:ln>
        </p:spPr>
        <p:txBody>
          <a:bodyPr spcFirstLastPara="1" wrap="square" lIns="0" tIns="93900" rIns="111275" bIns="93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7"/>
          <p:cNvSpPr/>
          <p:nvPr/>
        </p:nvSpPr>
        <p:spPr>
          <a:xfrm>
            <a:off x="7438698" y="3247014"/>
            <a:ext cx="1391468" cy="1391468"/>
          </a:xfrm>
          <a:custGeom>
            <a:avLst/>
            <a:gdLst/>
            <a:ahLst/>
            <a:cxnLst/>
            <a:rect l="l" t="t" r="r" b="b"/>
            <a:pathLst>
              <a:path w="1391468" h="1391468" extrusionOk="0">
                <a:moveTo>
                  <a:pt x="0" y="695734"/>
                </a:moveTo>
                <a:cubicBezTo>
                  <a:pt x="0" y="311491"/>
                  <a:pt x="311491" y="0"/>
                  <a:pt x="695734" y="0"/>
                </a:cubicBezTo>
                <a:cubicBezTo>
                  <a:pt x="1079977" y="0"/>
                  <a:pt x="1391468" y="311491"/>
                  <a:pt x="1391468" y="695734"/>
                </a:cubicBezTo>
                <a:cubicBezTo>
                  <a:pt x="1391468" y="1079977"/>
                  <a:pt x="1079977" y="1391468"/>
                  <a:pt x="695734" y="1391468"/>
                </a:cubicBezTo>
                <a:cubicBezTo>
                  <a:pt x="311491" y="1391468"/>
                  <a:pt x="0" y="1079977"/>
                  <a:pt x="0" y="695734"/>
                </a:cubicBezTo>
                <a:close/>
              </a:path>
            </a:pathLst>
          </a:custGeom>
          <a:solidFill>
            <a:srgbClr val="599BD5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31700" tIns="231700" rIns="231700" bIns="231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2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H, 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2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xc</a:t>
            </a:r>
            <a:endParaRPr sz="2200" baseline="-25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7"/>
          <p:cNvSpPr/>
          <p:nvPr/>
        </p:nvSpPr>
        <p:spPr>
          <a:xfrm>
            <a:off x="5485045" y="3997138"/>
            <a:ext cx="1344862" cy="881036"/>
          </a:xfrm>
          <a:custGeom>
            <a:avLst/>
            <a:gdLst/>
            <a:ahLst/>
            <a:cxnLst/>
            <a:rect l="l" t="t" r="r" b="b"/>
            <a:pathLst>
              <a:path w="881036" h="881036" extrusionOk="0">
                <a:moveTo>
                  <a:pt x="0" y="440518"/>
                </a:moveTo>
                <a:cubicBezTo>
                  <a:pt x="0" y="197227"/>
                  <a:pt x="197227" y="0"/>
                  <a:pt x="440518" y="0"/>
                </a:cubicBezTo>
                <a:cubicBezTo>
                  <a:pt x="683809" y="0"/>
                  <a:pt x="881036" y="197227"/>
                  <a:pt x="881036" y="440518"/>
                </a:cubicBezTo>
                <a:cubicBezTo>
                  <a:pt x="881036" y="683809"/>
                  <a:pt x="683809" y="881036"/>
                  <a:pt x="440518" y="881036"/>
                </a:cubicBezTo>
                <a:cubicBezTo>
                  <a:pt x="197227" y="881036"/>
                  <a:pt x="0" y="683809"/>
                  <a:pt x="0" y="440518"/>
                </a:cubicBezTo>
                <a:close/>
              </a:path>
            </a:pathLst>
          </a:custGeom>
          <a:solidFill>
            <a:srgbClr val="599BD5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56950" tIns="156950" rIns="156950" bIns="156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ψ</a:t>
            </a:r>
            <a:r>
              <a:rPr lang="en-US" sz="22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ε</a:t>
            </a:r>
            <a:r>
              <a:rPr lang="en-US" sz="22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(k</a:t>
            </a:r>
            <a:r>
              <a:rPr lang="en-US" sz="22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7"/>
          <p:cNvSpPr/>
          <p:nvPr/>
        </p:nvSpPr>
        <p:spPr>
          <a:xfrm>
            <a:off x="3224587" y="2979593"/>
            <a:ext cx="1391468" cy="1391468"/>
          </a:xfrm>
          <a:custGeom>
            <a:avLst/>
            <a:gdLst/>
            <a:ahLst/>
            <a:cxnLst/>
            <a:rect l="l" t="t" r="r" b="b"/>
            <a:pathLst>
              <a:path w="1391468" h="1391468" extrusionOk="0">
                <a:moveTo>
                  <a:pt x="0" y="695734"/>
                </a:moveTo>
                <a:cubicBezTo>
                  <a:pt x="0" y="311491"/>
                  <a:pt x="311491" y="0"/>
                  <a:pt x="695734" y="0"/>
                </a:cubicBezTo>
                <a:cubicBezTo>
                  <a:pt x="1079977" y="0"/>
                  <a:pt x="1391468" y="311491"/>
                  <a:pt x="1391468" y="695734"/>
                </a:cubicBezTo>
                <a:cubicBezTo>
                  <a:pt x="1391468" y="1079977"/>
                  <a:pt x="1079977" y="1391468"/>
                  <a:pt x="695734" y="1391468"/>
                </a:cubicBezTo>
                <a:cubicBezTo>
                  <a:pt x="311491" y="1391468"/>
                  <a:pt x="0" y="1079977"/>
                  <a:pt x="0" y="695734"/>
                </a:cubicBezTo>
                <a:close/>
              </a:path>
            </a:pathLst>
          </a:custGeom>
          <a:solidFill>
            <a:srgbClr val="599BD5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31700" tIns="231700" rIns="231700" bIns="231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ρ</a:t>
            </a:r>
            <a:r>
              <a:rPr lang="en-US" sz="22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j+1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=ρ</a:t>
            </a:r>
            <a:r>
              <a:rPr lang="en-US" sz="22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7"/>
          <p:cNvSpPr/>
          <p:nvPr/>
        </p:nvSpPr>
        <p:spPr>
          <a:xfrm rot="-1513871">
            <a:off x="4725783" y="2934377"/>
            <a:ext cx="537246" cy="469620"/>
          </a:xfrm>
          <a:custGeom>
            <a:avLst/>
            <a:gdLst/>
            <a:ahLst/>
            <a:cxnLst/>
            <a:rect l="l" t="t" r="r" b="b"/>
            <a:pathLst>
              <a:path w="537246" h="469620" extrusionOk="0">
                <a:moveTo>
                  <a:pt x="0" y="93924"/>
                </a:moveTo>
                <a:lnTo>
                  <a:pt x="302436" y="93924"/>
                </a:lnTo>
                <a:lnTo>
                  <a:pt x="302436" y="0"/>
                </a:lnTo>
                <a:lnTo>
                  <a:pt x="537246" y="234810"/>
                </a:lnTo>
                <a:lnTo>
                  <a:pt x="302436" y="469620"/>
                </a:lnTo>
                <a:lnTo>
                  <a:pt x="302436" y="375696"/>
                </a:lnTo>
                <a:lnTo>
                  <a:pt x="0" y="375696"/>
                </a:lnTo>
                <a:lnTo>
                  <a:pt x="0" y="93924"/>
                </a:lnTo>
                <a:close/>
              </a:path>
            </a:pathLst>
          </a:custGeom>
          <a:solidFill>
            <a:srgbClr val="B3CAE7"/>
          </a:solidFill>
          <a:ln>
            <a:noFill/>
          </a:ln>
        </p:spPr>
        <p:txBody>
          <a:bodyPr spcFirstLastPara="1" wrap="square" lIns="0" tIns="93900" rIns="140875" bIns="93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17"/>
          <p:cNvGrpSpPr/>
          <p:nvPr/>
        </p:nvGrpSpPr>
        <p:grpSpPr>
          <a:xfrm>
            <a:off x="9414163" y="4705834"/>
            <a:ext cx="1739328" cy="1679287"/>
            <a:chOff x="4562065" y="1117"/>
            <a:chExt cx="1391468" cy="1391468"/>
          </a:xfrm>
        </p:grpSpPr>
        <p:sp>
          <p:nvSpPr>
            <p:cNvPr id="334" name="Google Shape;334;p17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7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External potential </a:t>
              </a:r>
              <a:endParaRPr sz="24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" name="Google Shape;336;p17"/>
          <p:cNvSpPr txBox="1"/>
          <p:nvPr/>
        </p:nvSpPr>
        <p:spPr>
          <a:xfrm>
            <a:off x="4512856" y="2515939"/>
            <a:ext cx="623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7"/>
          <p:cNvSpPr txBox="1"/>
          <p:nvPr/>
        </p:nvSpPr>
        <p:spPr>
          <a:xfrm>
            <a:off x="2378347" y="3037311"/>
            <a:ext cx="623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17"/>
          <p:cNvGrpSpPr/>
          <p:nvPr/>
        </p:nvGrpSpPr>
        <p:grpSpPr>
          <a:xfrm rot="-8074225">
            <a:off x="1362670" y="3680910"/>
            <a:ext cx="2762773" cy="308768"/>
            <a:chOff x="4280197" y="1225750"/>
            <a:chExt cx="681985" cy="498290"/>
          </a:xfrm>
        </p:grpSpPr>
        <p:sp>
          <p:nvSpPr>
            <p:cNvPr id="339" name="Google Shape;339;p17"/>
            <p:cNvSpPr/>
            <p:nvPr/>
          </p:nvSpPr>
          <p:spPr>
            <a:xfrm rot="-2700000">
              <a:off x="4620138" y="1215450"/>
              <a:ext cx="185798" cy="51889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7"/>
            <p:cNvSpPr txBox="1"/>
            <p:nvPr/>
          </p:nvSpPr>
          <p:spPr>
            <a:xfrm rot="-2700000">
              <a:off x="4341792" y="1342141"/>
              <a:ext cx="259661" cy="28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17"/>
          <p:cNvGrpSpPr/>
          <p:nvPr/>
        </p:nvGrpSpPr>
        <p:grpSpPr>
          <a:xfrm>
            <a:off x="9643803" y="1825625"/>
            <a:ext cx="1509688" cy="1421389"/>
            <a:chOff x="4562065" y="1117"/>
            <a:chExt cx="1391468" cy="1391468"/>
          </a:xfrm>
        </p:grpSpPr>
        <p:sp>
          <p:nvSpPr>
            <p:cNvPr id="342" name="Google Shape;342;p17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7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Atomic Density</a:t>
              </a:r>
              <a:endParaRPr sz="24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4" name="Google Shape;344;p17"/>
          <p:cNvGrpSpPr/>
          <p:nvPr/>
        </p:nvGrpSpPr>
        <p:grpSpPr>
          <a:xfrm rot="-8074225">
            <a:off x="7292601" y="2126002"/>
            <a:ext cx="2407831" cy="522903"/>
            <a:chOff x="4150112" y="830592"/>
            <a:chExt cx="594369" cy="843861"/>
          </a:xfrm>
        </p:grpSpPr>
        <p:sp>
          <p:nvSpPr>
            <p:cNvPr id="345" name="Google Shape;345;p17"/>
            <p:cNvSpPr/>
            <p:nvPr/>
          </p:nvSpPr>
          <p:spPr>
            <a:xfrm rot="-2700000">
              <a:off x="4261824" y="892966"/>
              <a:ext cx="370944" cy="4696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7"/>
            <p:cNvSpPr txBox="1"/>
            <p:nvPr/>
          </p:nvSpPr>
          <p:spPr>
            <a:xfrm rot="-2700000">
              <a:off x="4341792" y="1342141"/>
              <a:ext cx="259661" cy="28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17"/>
          <p:cNvSpPr/>
          <p:nvPr/>
        </p:nvSpPr>
        <p:spPr>
          <a:xfrm rot="-10774225">
            <a:off x="8770138" y="5406599"/>
            <a:ext cx="497464" cy="291998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B3CA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p17"/>
          <p:cNvGrpSpPr/>
          <p:nvPr/>
        </p:nvGrpSpPr>
        <p:grpSpPr>
          <a:xfrm>
            <a:off x="475780" y="2758641"/>
            <a:ext cx="1509688" cy="1421389"/>
            <a:chOff x="4562065" y="1117"/>
            <a:chExt cx="1391468" cy="1391468"/>
          </a:xfrm>
        </p:grpSpPr>
        <p:sp>
          <p:nvSpPr>
            <p:cNvPr id="349" name="Google Shape;349;p17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7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Finish!</a:t>
              </a:r>
              <a:endParaRPr sz="24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" name="Google Shape;35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5485045" y="4951760"/>
            <a:ext cx="1344862" cy="881036"/>
          </a:xfrm>
          <a:custGeom>
            <a:avLst/>
            <a:gdLst/>
            <a:ahLst/>
            <a:cxnLst/>
            <a:rect l="l" t="t" r="r" b="b"/>
            <a:pathLst>
              <a:path w="881036" h="881036" extrusionOk="0">
                <a:moveTo>
                  <a:pt x="0" y="440518"/>
                </a:moveTo>
                <a:cubicBezTo>
                  <a:pt x="0" y="197227"/>
                  <a:pt x="197227" y="0"/>
                  <a:pt x="440518" y="0"/>
                </a:cubicBezTo>
                <a:cubicBezTo>
                  <a:pt x="683809" y="0"/>
                  <a:pt x="881036" y="197227"/>
                  <a:pt x="881036" y="440518"/>
                </a:cubicBezTo>
                <a:cubicBezTo>
                  <a:pt x="881036" y="683809"/>
                  <a:pt x="683809" y="881036"/>
                  <a:pt x="440518" y="881036"/>
                </a:cubicBezTo>
                <a:cubicBezTo>
                  <a:pt x="197227" y="881036"/>
                  <a:pt x="0" y="683809"/>
                  <a:pt x="0" y="440518"/>
                </a:cubicBezTo>
                <a:close/>
              </a:path>
            </a:pathLst>
          </a:custGeom>
          <a:solidFill>
            <a:srgbClr val="599BD5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56950" tIns="156950" rIns="156950" bIns="156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ψ</a:t>
            </a:r>
            <a:r>
              <a:rPr lang="en-US" sz="22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ε</a:t>
            </a:r>
            <a:r>
              <a:rPr lang="en-US" sz="22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(k</a:t>
            </a:r>
            <a:r>
              <a:rPr lang="en-US" sz="22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7"/>
          <p:cNvSpPr/>
          <p:nvPr/>
        </p:nvSpPr>
        <p:spPr>
          <a:xfrm>
            <a:off x="5485045" y="5906382"/>
            <a:ext cx="1344862" cy="881036"/>
          </a:xfrm>
          <a:custGeom>
            <a:avLst/>
            <a:gdLst/>
            <a:ahLst/>
            <a:cxnLst/>
            <a:rect l="l" t="t" r="r" b="b"/>
            <a:pathLst>
              <a:path w="881036" h="881036" extrusionOk="0">
                <a:moveTo>
                  <a:pt x="0" y="440518"/>
                </a:moveTo>
                <a:cubicBezTo>
                  <a:pt x="0" y="197227"/>
                  <a:pt x="197227" y="0"/>
                  <a:pt x="440518" y="0"/>
                </a:cubicBezTo>
                <a:cubicBezTo>
                  <a:pt x="683809" y="0"/>
                  <a:pt x="881036" y="197227"/>
                  <a:pt x="881036" y="440518"/>
                </a:cubicBezTo>
                <a:cubicBezTo>
                  <a:pt x="881036" y="683809"/>
                  <a:pt x="683809" y="881036"/>
                  <a:pt x="440518" y="881036"/>
                </a:cubicBezTo>
                <a:cubicBezTo>
                  <a:pt x="197227" y="881036"/>
                  <a:pt x="0" y="683809"/>
                  <a:pt x="0" y="440518"/>
                </a:cubicBezTo>
                <a:close/>
              </a:path>
            </a:pathLst>
          </a:custGeom>
          <a:solidFill>
            <a:srgbClr val="599BD5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56950" tIns="156950" rIns="156950" bIns="156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ψ</a:t>
            </a:r>
            <a:r>
              <a:rPr lang="en-US" sz="22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ε</a:t>
            </a:r>
            <a:r>
              <a:rPr lang="en-US" sz="22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(k</a:t>
            </a:r>
            <a:r>
              <a:rPr lang="en-US" sz="22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17"/>
          <p:cNvGrpSpPr/>
          <p:nvPr/>
        </p:nvGrpSpPr>
        <p:grpSpPr>
          <a:xfrm>
            <a:off x="5226627" y="4437656"/>
            <a:ext cx="258418" cy="1909320"/>
            <a:chOff x="5226627" y="4437656"/>
            <a:chExt cx="258418" cy="1909320"/>
          </a:xfrm>
        </p:grpSpPr>
        <p:cxnSp>
          <p:nvCxnSpPr>
            <p:cNvPr id="355" name="Google Shape;355;p17"/>
            <p:cNvCxnSpPr>
              <a:stCxn id="330" idx="0"/>
            </p:cNvCxnSpPr>
            <p:nvPr/>
          </p:nvCxnSpPr>
          <p:spPr>
            <a:xfrm rot="10800000">
              <a:off x="5226745" y="4437656"/>
              <a:ext cx="2583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6" name="Google Shape;356;p17"/>
            <p:cNvCxnSpPr/>
            <p:nvPr/>
          </p:nvCxnSpPr>
          <p:spPr>
            <a:xfrm>
              <a:off x="5226627" y="4437656"/>
              <a:ext cx="0" cy="1909244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" name="Google Shape;357;p17"/>
            <p:cNvCxnSpPr>
              <a:endCxn id="353" idx="0"/>
            </p:cNvCxnSpPr>
            <p:nvPr/>
          </p:nvCxnSpPr>
          <p:spPr>
            <a:xfrm>
              <a:off x="5226627" y="6342176"/>
              <a:ext cx="258300" cy="48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358" name="Google Shape;358;p17"/>
          <p:cNvCxnSpPr/>
          <p:nvPr/>
        </p:nvCxnSpPr>
        <p:spPr>
          <a:xfrm rot="10800000">
            <a:off x="4316963" y="4263399"/>
            <a:ext cx="909664" cy="107993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9" name="Google Shape;359;p17"/>
          <p:cNvCxnSpPr>
            <a:endCxn id="330" idx="2"/>
          </p:cNvCxnSpPr>
          <p:nvPr/>
        </p:nvCxnSpPr>
        <p:spPr>
          <a:xfrm flipH="1">
            <a:off x="6829776" y="4371061"/>
            <a:ext cx="721800" cy="66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0" name="Google Shape;360;p17"/>
          <p:cNvCxnSpPr>
            <a:endCxn id="352" idx="2"/>
          </p:cNvCxnSpPr>
          <p:nvPr/>
        </p:nvCxnSpPr>
        <p:spPr>
          <a:xfrm flipH="1">
            <a:off x="6829769" y="4538069"/>
            <a:ext cx="933300" cy="854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1" name="Google Shape;361;p17"/>
          <p:cNvCxnSpPr>
            <a:stCxn id="329" idx="3"/>
          </p:cNvCxnSpPr>
          <p:nvPr/>
        </p:nvCxnSpPr>
        <p:spPr>
          <a:xfrm flipH="1">
            <a:off x="6904732" y="4638482"/>
            <a:ext cx="1229700" cy="17037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2" name="Google Shape;362;p17"/>
          <p:cNvSpPr txBox="1"/>
          <p:nvPr/>
        </p:nvSpPr>
        <p:spPr>
          <a:xfrm>
            <a:off x="3881535" y="4777273"/>
            <a:ext cx="8210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Plane Wave Expansion of Wavefunction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69" name="Google Shape;36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4877" y="1619249"/>
            <a:ext cx="8567320" cy="48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838200" y="746054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Truncating the Plane Wave Expansion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76" name="Google Shape;37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7809" y="1387059"/>
            <a:ext cx="8675670" cy="4969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8" name="Google Shape;98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First-principles calculation with periodic boundary condition (crystal)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Bravais lattice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Periodic boundary condition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Bloch theory and reciprocal space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Brillouin zone</a:t>
            </a:r>
            <a:endParaRPr/>
          </a:p>
          <a:p>
            <a:pPr marL="685800" lvl="1" indent="-8763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Si crystal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SCF calculation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Band structure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Density of states</a:t>
            </a:r>
            <a:endParaRPr/>
          </a:p>
        </p:txBody>
      </p:sp>
      <p:sp>
        <p:nvSpPr>
          <p:cNvPr id="99" name="Google Shape;9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82" name="Google Shape;38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7755" y="160773"/>
            <a:ext cx="9216490" cy="60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88" name="Google Shape;38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3177" y="555632"/>
            <a:ext cx="8807450" cy="546723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1"/>
          <p:cNvSpPr txBox="1"/>
          <p:nvPr/>
        </p:nvSpPr>
        <p:spPr>
          <a:xfrm>
            <a:off x="1750868" y="4148343"/>
            <a:ext cx="6099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800" b="0" i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18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 b="0" i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8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)/d</a:t>
            </a:r>
            <a:r>
              <a:rPr lang="en-US" sz="1800" b="0" i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8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diverges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95" name="Google Shape;39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3268" y="321460"/>
            <a:ext cx="8864184" cy="587385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2"/>
          <p:cNvSpPr txBox="1"/>
          <p:nvPr/>
        </p:nvSpPr>
        <p:spPr>
          <a:xfrm>
            <a:off x="9113178" y="3429000"/>
            <a:ext cx="1366462" cy="536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402" name="Google Shape;40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8374" y="591156"/>
            <a:ext cx="8627758" cy="537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408" name="Google Shape;40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2729" y="501650"/>
            <a:ext cx="8256827" cy="53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414" name="Google Shape;41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8509" y="340201"/>
            <a:ext cx="8783691" cy="5875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Example: Si bulk</a:t>
            </a:r>
            <a:endParaRPr/>
          </a:p>
        </p:txBody>
      </p:sp>
      <p:sp>
        <p:nvSpPr>
          <p:cNvPr id="420" name="Google Shape;420;p26"/>
          <p:cNvSpPr txBox="1">
            <a:spLocks noGrp="1"/>
          </p:cNvSpPr>
          <p:nvPr>
            <p:ph type="body" idx="1"/>
          </p:nvPr>
        </p:nvSpPr>
        <p:spPr>
          <a:xfrm>
            <a:off x="838200" y="1690687"/>
            <a:ext cx="5880100" cy="4320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FCC lattice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2 atoms in primitive cell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Each Si bonded with 4 Si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Band structures: eigenvalues at each k-points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Band gap (direct or indirect)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Density of states: number of states at given energy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21" name="Google Shape;42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422" name="Google Shape;422;p26"/>
          <p:cNvPicPr preferRelativeResize="0"/>
          <p:nvPr/>
        </p:nvPicPr>
        <p:blipFill rotWithShape="1">
          <a:blip r:embed="rId3">
            <a:alphaModFix/>
          </a:blip>
          <a:srcRect l="23297" t="15409" r="21110" b="17296"/>
          <a:stretch/>
        </p:blipFill>
        <p:spPr>
          <a:xfrm>
            <a:off x="7175500" y="2035898"/>
            <a:ext cx="4575798" cy="40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428" name="Google Shape;42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553" y="1037025"/>
            <a:ext cx="4900475" cy="501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2197" y="899919"/>
            <a:ext cx="6416805" cy="481260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7"/>
          <p:cNvSpPr txBox="1"/>
          <p:nvPr/>
        </p:nvSpPr>
        <p:spPr>
          <a:xfrm>
            <a:off x="1906859" y="446049"/>
            <a:ext cx="169498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Experimental Si Band structure </a:t>
            </a:r>
            <a:endParaRPr/>
          </a:p>
        </p:txBody>
      </p:sp>
      <p:sp>
        <p:nvSpPr>
          <p:cNvPr id="431" name="Google Shape;431;p27"/>
          <p:cNvSpPr txBox="1"/>
          <p:nvPr/>
        </p:nvSpPr>
        <p:spPr>
          <a:xfrm>
            <a:off x="8688658" y="576753"/>
            <a:ext cx="169498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Calculated Si Band structure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Practice in terminal</a:t>
            </a:r>
            <a:endParaRPr/>
          </a:p>
        </p:txBody>
      </p:sp>
      <p:sp>
        <p:nvSpPr>
          <p:cNvPr id="437" name="Google Shape;43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76165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Top left :Applications – System Tools – Terminal</a:t>
            </a:r>
            <a:endParaRPr/>
          </a:p>
          <a:p>
            <a:pPr marL="228600" lvl="0" indent="-774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Type commands and press enter to run commands in terminal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Run following commands one by one to start: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mkdir l2-si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cp /srv/input_si.zip l2-si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cd l2-si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ls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unzip input_si.zip</a:t>
            </a:r>
            <a:endParaRPr>
              <a:solidFill>
                <a:srgbClr val="FF0000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cd input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xcrysden –pwi scf.in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38" name="Google Shape;43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4278" y="819090"/>
            <a:ext cx="3854581" cy="2546064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8"/>
          <p:cNvSpPr txBox="1"/>
          <p:nvPr/>
        </p:nvSpPr>
        <p:spPr>
          <a:xfrm>
            <a:off x="8515739" y="3620278"/>
            <a:ext cx="23886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Opened terminal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FCC band structure</a:t>
            </a:r>
            <a:endParaRPr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1783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Special k-points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Xcrysden: Menu-Tools-k-path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47" name="Google Shape;44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448" name="Google Shape;4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5488" y="334963"/>
            <a:ext cx="6386512" cy="63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3340121"/>
            <a:ext cx="4093491" cy="319879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9"/>
          <p:cNvSpPr txBox="1"/>
          <p:nvPr/>
        </p:nvSpPr>
        <p:spPr>
          <a:xfrm>
            <a:off x="7137400" y="6568688"/>
            <a:ext cx="4216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https://en.wikipedia.org/wiki/Brillouin_zone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Density Functional Theory </a:t>
            </a:r>
            <a:endParaRPr/>
          </a:p>
        </p:txBody>
      </p:sp>
      <p:sp>
        <p:nvSpPr>
          <p:cNvPr id="105" name="Google Shape;105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542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Time-independent Schrödinger equation of multiple nuclei and electrons</a:t>
            </a:r>
            <a:endParaRPr/>
          </a:p>
          <a:p>
            <a:pPr marL="228600" lvl="0" indent="-508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Kohn-Sham equations of single electron:</a:t>
            </a:r>
            <a:endParaRPr/>
          </a:p>
          <a:p>
            <a:pPr marL="228600" lvl="0" indent="-508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3343617" y="3043095"/>
            <a:ext cx="5706883" cy="56906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07" name="Google Shape;107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08" name="Google Shape;108;p3"/>
          <p:cNvSpPr/>
          <p:nvPr/>
        </p:nvSpPr>
        <p:spPr>
          <a:xfrm>
            <a:off x="1825029" y="4936121"/>
            <a:ext cx="8744060" cy="7802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Tasks</a:t>
            </a:r>
            <a:endParaRPr/>
          </a:p>
        </p:txBody>
      </p:sp>
      <p:sp>
        <p:nvSpPr>
          <p:cNvPr id="456" name="Google Shape;456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Run a scf calculation to get charge density 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pw.x &lt; scf.in &gt; scf.out</a:t>
            </a:r>
            <a:endParaRPr>
              <a:solidFill>
                <a:srgbClr val="FF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Run a nscf calculation to get eigenvalues on special k-points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pw.x &lt; nscf.in &gt; nscf.out</a:t>
            </a:r>
            <a:endParaRPr>
              <a:solidFill>
                <a:srgbClr val="FF0000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Run bands.x  and plotband.x to generate data files to plot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bands.x &lt; bands.in &gt; bands.out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plotband.x &lt; plotband.in &gt; plotband.out</a:t>
            </a:r>
            <a:endParaRPr>
              <a:solidFill>
                <a:srgbClr val="FF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Run a nscf calculation for better density of states plot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pw.x &lt; nscf-dos.in &gt; nscf-dos.out</a:t>
            </a:r>
            <a:endParaRPr>
              <a:solidFill>
                <a:srgbClr val="FF0000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Run dos.x to generate data files to plot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dos.x  &lt; dos.in &gt; dos.out</a:t>
            </a:r>
            <a:endParaRPr>
              <a:solidFill>
                <a:srgbClr val="FF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Alternatively, run:  </a:t>
            </a:r>
            <a:r>
              <a:rPr lang="en-US">
                <a:solidFill>
                  <a:srgbClr val="C00000"/>
                </a:solidFill>
              </a:rPr>
              <a:t>chmod +x run.sh  </a:t>
            </a:r>
            <a:r>
              <a:rPr lang="en-US"/>
              <a:t>after finish:</a:t>
            </a:r>
            <a:r>
              <a:rPr lang="en-US">
                <a:solidFill>
                  <a:srgbClr val="C00000"/>
                </a:solidFill>
              </a:rPr>
              <a:t>  ./run.sh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Plot bandstructure and DOS</a:t>
            </a:r>
            <a:br>
              <a:rPr lang="en-US"/>
            </a:br>
            <a:r>
              <a:rPr lang="en-US"/>
              <a:t>	</a:t>
            </a:r>
            <a:r>
              <a:rPr lang="en-US">
                <a:solidFill>
                  <a:srgbClr val="FF0000"/>
                </a:solidFill>
              </a:rPr>
              <a:t>gnuplot –persist plot.v4.gnu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57" name="Google Shape;45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58" name="Google Shape;458;p30"/>
          <p:cNvSpPr/>
          <p:nvPr/>
        </p:nvSpPr>
        <p:spPr>
          <a:xfrm>
            <a:off x="838200" y="1825625"/>
            <a:ext cx="8383859" cy="3248180"/>
          </a:xfrm>
          <a:prstGeom prst="rect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0511" y="137010"/>
            <a:ext cx="3352217" cy="627490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Run SCF</a:t>
            </a:r>
            <a:endParaRPr/>
          </a:p>
        </p:txBody>
      </p:sp>
      <p:sp>
        <p:nvSpPr>
          <p:cNvPr id="465" name="Google Shape;465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917163" cy="489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‘scf’ for self-consistent-field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set files/folder to read and write and what to write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10.26 Bohr (5Å) FCC cell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2 atoms and 1 types of atoms (Si)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basis set size of wavefunction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Species: Pseudo potentials filename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Position of 2 atoms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6x6x6 K-points</a:t>
            </a:r>
            <a:endParaRPr/>
          </a:p>
        </p:txBody>
      </p:sp>
      <p:cxnSp>
        <p:nvCxnSpPr>
          <p:cNvPr id="466" name="Google Shape;466;p31"/>
          <p:cNvCxnSpPr/>
          <p:nvPr/>
        </p:nvCxnSpPr>
        <p:spPr>
          <a:xfrm rot="10800000" flipH="1">
            <a:off x="6176865" y="597159"/>
            <a:ext cx="2488164" cy="1430694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7" name="Google Shape;467;p31"/>
          <p:cNvSpPr/>
          <p:nvPr/>
        </p:nvSpPr>
        <p:spPr>
          <a:xfrm>
            <a:off x="8665029" y="383851"/>
            <a:ext cx="2600130" cy="17417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1"/>
          <p:cNvSpPr/>
          <p:nvPr/>
        </p:nvSpPr>
        <p:spPr>
          <a:xfrm>
            <a:off x="8665029" y="696686"/>
            <a:ext cx="2688771" cy="106991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1"/>
          <p:cNvSpPr/>
          <p:nvPr/>
        </p:nvSpPr>
        <p:spPr>
          <a:xfrm>
            <a:off x="8665029" y="2152261"/>
            <a:ext cx="3135085" cy="422988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1"/>
          <p:cNvSpPr/>
          <p:nvPr/>
        </p:nvSpPr>
        <p:spPr>
          <a:xfrm>
            <a:off x="8665029" y="2625012"/>
            <a:ext cx="3135085" cy="38566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1"/>
          <p:cNvSpPr/>
          <p:nvPr/>
        </p:nvSpPr>
        <p:spPr>
          <a:xfrm>
            <a:off x="8665029" y="3010678"/>
            <a:ext cx="3135085" cy="19905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1"/>
          <p:cNvSpPr/>
          <p:nvPr/>
        </p:nvSpPr>
        <p:spPr>
          <a:xfrm>
            <a:off x="8540620" y="4690188"/>
            <a:ext cx="3383902" cy="54739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1"/>
          <p:cNvSpPr/>
          <p:nvPr/>
        </p:nvSpPr>
        <p:spPr>
          <a:xfrm>
            <a:off x="8540620" y="5286003"/>
            <a:ext cx="2911152" cy="68558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4" name="Google Shape;474;p31"/>
          <p:cNvCxnSpPr>
            <a:endCxn id="468" idx="1"/>
          </p:cNvCxnSpPr>
          <p:nvPr/>
        </p:nvCxnSpPr>
        <p:spPr>
          <a:xfrm rot="10800000" flipH="1">
            <a:off x="6176829" y="1231641"/>
            <a:ext cx="2488200" cy="1343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5" name="Google Shape;475;p31"/>
          <p:cNvCxnSpPr>
            <a:endCxn id="469" idx="1"/>
          </p:cNvCxnSpPr>
          <p:nvPr/>
        </p:nvCxnSpPr>
        <p:spPr>
          <a:xfrm rot="10800000" flipH="1">
            <a:off x="5268729" y="2363755"/>
            <a:ext cx="3396300" cy="1074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6" name="Google Shape;476;p31"/>
          <p:cNvCxnSpPr>
            <a:endCxn id="470" idx="1"/>
          </p:cNvCxnSpPr>
          <p:nvPr/>
        </p:nvCxnSpPr>
        <p:spPr>
          <a:xfrm rot="10800000" flipH="1">
            <a:off x="6562629" y="2817845"/>
            <a:ext cx="2102400" cy="924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7" name="Google Shape;477;p31"/>
          <p:cNvCxnSpPr>
            <a:endCxn id="471" idx="1"/>
          </p:cNvCxnSpPr>
          <p:nvPr/>
        </p:nvCxnSpPr>
        <p:spPr>
          <a:xfrm rot="10800000" flipH="1">
            <a:off x="6015129" y="3110205"/>
            <a:ext cx="2649900" cy="13809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8" name="Google Shape;478;p31"/>
          <p:cNvCxnSpPr>
            <a:endCxn id="472" idx="1"/>
          </p:cNvCxnSpPr>
          <p:nvPr/>
        </p:nvCxnSpPr>
        <p:spPr>
          <a:xfrm rot="10800000" flipH="1">
            <a:off x="6755320" y="4963887"/>
            <a:ext cx="1785300" cy="249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9" name="Google Shape;479;p31"/>
          <p:cNvCxnSpPr>
            <a:endCxn id="473" idx="1"/>
          </p:cNvCxnSpPr>
          <p:nvPr/>
        </p:nvCxnSpPr>
        <p:spPr>
          <a:xfrm>
            <a:off x="4368820" y="5511198"/>
            <a:ext cx="4171800" cy="117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81" name="Google Shape;481;p31"/>
          <p:cNvSpPr/>
          <p:nvPr/>
        </p:nvSpPr>
        <p:spPr>
          <a:xfrm>
            <a:off x="8540620" y="5958325"/>
            <a:ext cx="3383902" cy="42373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2" name="Google Shape;482;p31"/>
          <p:cNvCxnSpPr/>
          <p:nvPr/>
        </p:nvCxnSpPr>
        <p:spPr>
          <a:xfrm>
            <a:off x="3796781" y="6008916"/>
            <a:ext cx="4703730" cy="142399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2C126A6-8253-261B-0763-26310288462D}"/>
              </a:ext>
            </a:extLst>
          </p:cNvPr>
          <p:cNvSpPr txBox="1"/>
          <p:nvPr/>
        </p:nvSpPr>
        <p:spPr>
          <a:xfrm>
            <a:off x="3825354" y="6375708"/>
            <a:ext cx="3514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K points </a:t>
            </a:r>
            <a:r>
              <a:rPr lang="zh-CN" altLang="en-US" dirty="0">
                <a:solidFill>
                  <a:srgbClr val="FF0000"/>
                </a:solidFill>
              </a:rPr>
              <a:t>在实空间代表有多少个</a:t>
            </a:r>
            <a:r>
              <a:rPr lang="en-US" altLang="zh-CN" dirty="0">
                <a:solidFill>
                  <a:srgbClr val="FF0000"/>
                </a:solidFill>
              </a:rPr>
              <a:t>unit cell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Run NSCF for band structure</a:t>
            </a:r>
            <a:endParaRPr/>
          </a:p>
        </p:txBody>
      </p:sp>
      <p:sp>
        <p:nvSpPr>
          <p:cNvPr id="488" name="Google Shape;488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489" name="Google Shape;48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3200" y="76591"/>
            <a:ext cx="2881750" cy="6732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32"/>
          <p:cNvCxnSpPr/>
          <p:nvPr/>
        </p:nvCxnSpPr>
        <p:spPr>
          <a:xfrm rot="10800000" flipH="1">
            <a:off x="4279900" y="529447"/>
            <a:ext cx="4715329" cy="56866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1" name="Google Shape;491;p32"/>
          <p:cNvSpPr/>
          <p:nvPr/>
        </p:nvSpPr>
        <p:spPr>
          <a:xfrm>
            <a:off x="8995229" y="316139"/>
            <a:ext cx="2600130" cy="17417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2"/>
          <p:cNvSpPr/>
          <p:nvPr/>
        </p:nvSpPr>
        <p:spPr>
          <a:xfrm>
            <a:off x="8906329" y="2985278"/>
            <a:ext cx="3135085" cy="19905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3" name="Google Shape;493;p32"/>
          <p:cNvGrpSpPr/>
          <p:nvPr/>
        </p:nvGrpSpPr>
        <p:grpSpPr>
          <a:xfrm>
            <a:off x="4802896" y="5302699"/>
            <a:ext cx="7082952" cy="1435472"/>
            <a:chOff x="4294896" y="5286003"/>
            <a:chExt cx="7082952" cy="1435472"/>
          </a:xfrm>
        </p:grpSpPr>
        <p:sp>
          <p:nvSpPr>
            <p:cNvPr id="494" name="Google Shape;494;p32"/>
            <p:cNvSpPr/>
            <p:nvPr/>
          </p:nvSpPr>
          <p:spPr>
            <a:xfrm>
              <a:off x="8466696" y="5286003"/>
              <a:ext cx="2911152" cy="143547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5" name="Google Shape;495;p32"/>
            <p:cNvCxnSpPr>
              <a:endCxn id="494" idx="1"/>
            </p:cNvCxnSpPr>
            <p:nvPr/>
          </p:nvCxnSpPr>
          <p:spPr>
            <a:xfrm>
              <a:off x="4294896" y="5511139"/>
              <a:ext cx="4171800" cy="4926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496" name="Google Shape;496;p32"/>
          <p:cNvCxnSpPr/>
          <p:nvPr/>
        </p:nvCxnSpPr>
        <p:spPr>
          <a:xfrm rot="10800000" flipH="1">
            <a:off x="6210300" y="3081586"/>
            <a:ext cx="2708008" cy="526139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7" name="Google Shape;497;p32"/>
          <p:cNvSpPr txBox="1"/>
          <p:nvPr/>
        </p:nvSpPr>
        <p:spPr>
          <a:xfrm>
            <a:off x="723900" y="5112481"/>
            <a:ext cx="36322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list of special k-points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points along each line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2"/>
          <p:cNvSpPr txBox="1"/>
          <p:nvPr/>
        </p:nvSpPr>
        <p:spPr>
          <a:xfrm>
            <a:off x="2070100" y="3334162"/>
            <a:ext cx="4419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Including more bands to plot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2"/>
          <p:cNvSpPr txBox="1"/>
          <p:nvPr/>
        </p:nvSpPr>
        <p:spPr>
          <a:xfrm>
            <a:off x="675117" y="1535007"/>
            <a:ext cx="62865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Non-self consistent field: compute eigenvalues and wavefunctions from fixed charge density (no update)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4141" y="0"/>
            <a:ext cx="3245262" cy="663637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Run NSCF for density of states</a:t>
            </a:r>
            <a:endParaRPr/>
          </a:p>
        </p:txBody>
      </p:sp>
      <p:sp>
        <p:nvSpPr>
          <p:cNvPr id="506" name="Google Shape;50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cxnSp>
        <p:nvCxnSpPr>
          <p:cNvPr id="507" name="Google Shape;507;p33"/>
          <p:cNvCxnSpPr>
            <a:stCxn id="508" idx="3"/>
          </p:cNvCxnSpPr>
          <p:nvPr/>
        </p:nvCxnSpPr>
        <p:spPr>
          <a:xfrm rot="10800000" flipH="1">
            <a:off x="6961617" y="529572"/>
            <a:ext cx="2033700" cy="1605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" name="Google Shape;509;p33"/>
          <p:cNvSpPr/>
          <p:nvPr/>
        </p:nvSpPr>
        <p:spPr>
          <a:xfrm>
            <a:off x="8995229" y="316139"/>
            <a:ext cx="2600130" cy="17417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3"/>
          <p:cNvSpPr/>
          <p:nvPr/>
        </p:nvSpPr>
        <p:spPr>
          <a:xfrm>
            <a:off x="8854318" y="3557668"/>
            <a:ext cx="3135085" cy="19905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1" name="Google Shape;511;p33"/>
          <p:cNvGrpSpPr/>
          <p:nvPr/>
        </p:nvGrpSpPr>
        <p:grpSpPr>
          <a:xfrm>
            <a:off x="4572321" y="5892367"/>
            <a:ext cx="7082972" cy="813328"/>
            <a:chOff x="4064321" y="5875671"/>
            <a:chExt cx="7082972" cy="813328"/>
          </a:xfrm>
        </p:grpSpPr>
        <p:sp>
          <p:nvSpPr>
            <p:cNvPr id="512" name="Google Shape;512;p33"/>
            <p:cNvSpPr/>
            <p:nvPr/>
          </p:nvSpPr>
          <p:spPr>
            <a:xfrm>
              <a:off x="8236141" y="6097628"/>
              <a:ext cx="2911152" cy="591371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3" name="Google Shape;513;p33"/>
            <p:cNvCxnSpPr/>
            <p:nvPr/>
          </p:nvCxnSpPr>
          <p:spPr>
            <a:xfrm>
              <a:off x="4064321" y="5875671"/>
              <a:ext cx="4171820" cy="492455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514" name="Google Shape;514;p33"/>
          <p:cNvCxnSpPr/>
          <p:nvPr/>
        </p:nvCxnSpPr>
        <p:spPr>
          <a:xfrm>
            <a:off x="6210300" y="3607726"/>
            <a:ext cx="2644018" cy="4946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5" name="Google Shape;515;p33"/>
          <p:cNvSpPr txBox="1"/>
          <p:nvPr/>
        </p:nvSpPr>
        <p:spPr>
          <a:xfrm>
            <a:off x="723900" y="5112481"/>
            <a:ext cx="52578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k-points for better looking DOS and preserve fine DOS structures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 this example only 6x6x6 for speed)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3"/>
          <p:cNvSpPr txBox="1"/>
          <p:nvPr/>
        </p:nvSpPr>
        <p:spPr>
          <a:xfrm>
            <a:off x="675117" y="3334162"/>
            <a:ext cx="58145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to make DOS looks better</a:t>
            </a:r>
            <a:endParaRPr/>
          </a:p>
        </p:txBody>
      </p:sp>
      <p:sp>
        <p:nvSpPr>
          <p:cNvPr id="508" name="Google Shape;508;p33"/>
          <p:cNvSpPr txBox="1"/>
          <p:nvPr/>
        </p:nvSpPr>
        <p:spPr>
          <a:xfrm>
            <a:off x="675117" y="1535007"/>
            <a:ext cx="62865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Non-self consistent field: compute eigenvalues and wavefunctions from fixed charge density (no update)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8366" y="955675"/>
            <a:ext cx="7687733" cy="57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Band structure and DOS</a:t>
            </a:r>
            <a:endParaRPr/>
          </a:p>
        </p:txBody>
      </p:sp>
      <p:sp>
        <p:nvSpPr>
          <p:cNvPr id="523" name="Google Shape;523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3302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Experimental band gap: 1.1eV, indirect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DFT band gap problem: always underestimate gap, 40% to no gap</a:t>
            </a:r>
            <a:endParaRPr/>
          </a:p>
        </p:txBody>
      </p:sp>
      <p:sp>
        <p:nvSpPr>
          <p:cNvPr id="524" name="Google Shape;524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Not in class</a:t>
            </a:r>
            <a:endParaRPr/>
          </a:p>
        </p:txBody>
      </p:sp>
      <p:sp>
        <p:nvSpPr>
          <p:cNvPr id="530" name="Google Shape;530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531" name="Google Shape;531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Bloch theorem</a:t>
            </a:r>
            <a:endParaRPr/>
          </a:p>
        </p:txBody>
      </p:sp>
      <p:sp>
        <p:nvSpPr>
          <p:cNvPr id="537" name="Google Shape;537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8958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64" t="-1033" b="-3229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538" name="Google Shape;538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We can solve a small molecule but…</a:t>
            </a:r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36051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10</a:t>
            </a:r>
            <a:r>
              <a:rPr lang="en-US" baseline="30000"/>
              <a:t>23</a:t>
            </a:r>
            <a:r>
              <a:rPr lang="en-US"/>
              <a:t> atoms in 1cm</a:t>
            </a:r>
            <a:r>
              <a:rPr lang="en-US" baseline="30000"/>
              <a:t>3</a:t>
            </a:r>
            <a:r>
              <a:rPr lang="en-US"/>
              <a:t> solid material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Impossible to calculate directly!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Crystal : solid material arranged in an ordered structure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Utilize this condition to simplify the problem?</a:t>
            </a:r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9114453" y="1794116"/>
            <a:ext cx="472751" cy="1307679"/>
            <a:chOff x="9859347" y="2058955"/>
            <a:chExt cx="472751" cy="1307679"/>
          </a:xfrm>
        </p:grpSpPr>
        <p:sp>
          <p:nvSpPr>
            <p:cNvPr id="117" name="Google Shape;117;p4"/>
            <p:cNvSpPr/>
            <p:nvPr/>
          </p:nvSpPr>
          <p:spPr>
            <a:xfrm>
              <a:off x="9859347" y="2058955"/>
              <a:ext cx="472751" cy="472751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9859347" y="2893883"/>
              <a:ext cx="472751" cy="472751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" name="Google Shape;119;p4"/>
            <p:cNvCxnSpPr>
              <a:stCxn id="117" idx="4"/>
              <a:endCxn id="118" idx="0"/>
            </p:cNvCxnSpPr>
            <p:nvPr/>
          </p:nvCxnSpPr>
          <p:spPr>
            <a:xfrm>
              <a:off x="10095723" y="2531706"/>
              <a:ext cx="0" cy="3621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0" name="Google Shape;120;p4"/>
          <p:cNvGrpSpPr/>
          <p:nvPr/>
        </p:nvGrpSpPr>
        <p:grpSpPr>
          <a:xfrm>
            <a:off x="7411616" y="4276530"/>
            <a:ext cx="472751" cy="1307679"/>
            <a:chOff x="9859347" y="2058955"/>
            <a:chExt cx="472751" cy="1307679"/>
          </a:xfrm>
        </p:grpSpPr>
        <p:sp>
          <p:nvSpPr>
            <p:cNvPr id="121" name="Google Shape;121;p4"/>
            <p:cNvSpPr/>
            <p:nvPr/>
          </p:nvSpPr>
          <p:spPr>
            <a:xfrm>
              <a:off x="9859347" y="2058955"/>
              <a:ext cx="472751" cy="472751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9859347" y="2893883"/>
              <a:ext cx="472751" cy="472751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" name="Google Shape;123;p4"/>
            <p:cNvCxnSpPr>
              <a:stCxn id="121" idx="4"/>
              <a:endCxn id="122" idx="0"/>
            </p:cNvCxnSpPr>
            <p:nvPr/>
          </p:nvCxnSpPr>
          <p:spPr>
            <a:xfrm>
              <a:off x="10095723" y="2531706"/>
              <a:ext cx="0" cy="3621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4" name="Google Shape;124;p4"/>
          <p:cNvGrpSpPr/>
          <p:nvPr/>
        </p:nvGrpSpPr>
        <p:grpSpPr>
          <a:xfrm>
            <a:off x="8120743" y="4276529"/>
            <a:ext cx="472751" cy="1307679"/>
            <a:chOff x="9859347" y="2058955"/>
            <a:chExt cx="472751" cy="1307679"/>
          </a:xfrm>
        </p:grpSpPr>
        <p:sp>
          <p:nvSpPr>
            <p:cNvPr id="125" name="Google Shape;125;p4"/>
            <p:cNvSpPr/>
            <p:nvPr/>
          </p:nvSpPr>
          <p:spPr>
            <a:xfrm>
              <a:off x="9859347" y="2058955"/>
              <a:ext cx="472751" cy="472751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9859347" y="2893883"/>
              <a:ext cx="472751" cy="472751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7" name="Google Shape;127;p4"/>
            <p:cNvCxnSpPr>
              <a:stCxn id="125" idx="4"/>
              <a:endCxn id="126" idx="0"/>
            </p:cNvCxnSpPr>
            <p:nvPr/>
          </p:nvCxnSpPr>
          <p:spPr>
            <a:xfrm>
              <a:off x="10095723" y="2531706"/>
              <a:ext cx="0" cy="3621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8" name="Google Shape;128;p4"/>
          <p:cNvSpPr/>
          <p:nvPr/>
        </p:nvSpPr>
        <p:spPr>
          <a:xfrm>
            <a:off x="10232571" y="4512904"/>
            <a:ext cx="417464" cy="417464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10619629" y="3835051"/>
            <a:ext cx="417464" cy="417464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10297886" y="5111457"/>
            <a:ext cx="417464" cy="417464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11037093" y="4854698"/>
            <a:ext cx="417464" cy="417464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11529526" y="3931296"/>
            <a:ext cx="417464" cy="417464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6891515" y="4691841"/>
            <a:ext cx="404327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2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p4"/>
          <p:cNvGrpSpPr/>
          <p:nvPr/>
        </p:nvGrpSpPr>
        <p:grpSpPr>
          <a:xfrm>
            <a:off x="6355702" y="4276528"/>
            <a:ext cx="472751" cy="1307679"/>
            <a:chOff x="9859347" y="2058955"/>
            <a:chExt cx="472751" cy="1307679"/>
          </a:xfrm>
        </p:grpSpPr>
        <p:sp>
          <p:nvSpPr>
            <p:cNvPr id="135" name="Google Shape;135;p4"/>
            <p:cNvSpPr/>
            <p:nvPr/>
          </p:nvSpPr>
          <p:spPr>
            <a:xfrm>
              <a:off x="9859347" y="2058955"/>
              <a:ext cx="472751" cy="472751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9859347" y="2893883"/>
              <a:ext cx="472751" cy="472751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" name="Google Shape;137;p4"/>
            <p:cNvCxnSpPr>
              <a:stCxn id="135" idx="4"/>
              <a:endCxn id="136" idx="0"/>
            </p:cNvCxnSpPr>
            <p:nvPr/>
          </p:nvCxnSpPr>
          <p:spPr>
            <a:xfrm>
              <a:off x="10095723" y="2531706"/>
              <a:ext cx="0" cy="3621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38" name="Google Shape;138;p4"/>
          <p:cNvCxnSpPr/>
          <p:nvPr/>
        </p:nvCxnSpPr>
        <p:spPr>
          <a:xfrm flipH="1">
            <a:off x="7595118" y="3004457"/>
            <a:ext cx="1082351" cy="1039326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9" name="Google Shape;139;p4"/>
          <p:cNvCxnSpPr/>
          <p:nvPr/>
        </p:nvCxnSpPr>
        <p:spPr>
          <a:xfrm>
            <a:off x="10073870" y="2687736"/>
            <a:ext cx="1152330" cy="886926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0" name="Google Shape;140;p4"/>
          <p:cNvSpPr/>
          <p:nvPr/>
        </p:nvSpPr>
        <p:spPr>
          <a:xfrm>
            <a:off x="10506618" y="2809436"/>
            <a:ext cx="606571" cy="584718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Bravais Lattice</a:t>
            </a:r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42" t="-252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48" name="Google Shape;14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36753" y="2520234"/>
            <a:ext cx="3994662" cy="4018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5"/>
          <p:cNvGrpSpPr/>
          <p:nvPr/>
        </p:nvGrpSpPr>
        <p:grpSpPr>
          <a:xfrm>
            <a:off x="6176572" y="4543035"/>
            <a:ext cx="2111643" cy="2271825"/>
            <a:chOff x="6176572" y="4543035"/>
            <a:chExt cx="2111643" cy="2271825"/>
          </a:xfrm>
        </p:grpSpPr>
        <p:grpSp>
          <p:nvGrpSpPr>
            <p:cNvPr id="150" name="Google Shape;150;p5"/>
            <p:cNvGrpSpPr/>
            <p:nvPr/>
          </p:nvGrpSpPr>
          <p:grpSpPr>
            <a:xfrm>
              <a:off x="6176572" y="4543035"/>
              <a:ext cx="2111643" cy="2178440"/>
              <a:chOff x="6258634" y="4611198"/>
              <a:chExt cx="2111643" cy="2178440"/>
            </a:xfrm>
          </p:grpSpPr>
          <p:cxnSp>
            <p:nvCxnSpPr>
              <p:cNvPr id="151" name="Google Shape;151;p5"/>
              <p:cNvCxnSpPr/>
              <p:nvPr/>
            </p:nvCxnSpPr>
            <p:spPr>
              <a:xfrm rot="10800000" flipH="1">
                <a:off x="6714368" y="4611198"/>
                <a:ext cx="11723" cy="1746739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52" name="Google Shape;152;p5"/>
              <p:cNvCxnSpPr/>
              <p:nvPr/>
            </p:nvCxnSpPr>
            <p:spPr>
              <a:xfrm>
                <a:off x="6714368" y="6356350"/>
                <a:ext cx="1655909" cy="182562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53" name="Google Shape;153;p5"/>
              <p:cNvCxnSpPr/>
              <p:nvPr/>
            </p:nvCxnSpPr>
            <p:spPr>
              <a:xfrm rot="10800000" flipH="1">
                <a:off x="6258634" y="5308577"/>
                <a:ext cx="1512301" cy="148106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154" name="Google Shape;154;p5"/>
            <p:cNvSpPr/>
            <p:nvPr/>
          </p:nvSpPr>
          <p:spPr>
            <a:xfrm>
              <a:off x="7688873" y="6445528"/>
              <a:ext cx="477438" cy="36933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6176572" y="5147029"/>
              <a:ext cx="482760" cy="36933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6972385" y="5231738"/>
              <a:ext cx="482760" cy="36933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Bravais Lattice</a:t>
            </a:r>
            <a:endParaRPr/>
          </a:p>
        </p:txBody>
      </p:sp>
      <p:sp>
        <p:nvSpPr>
          <p:cNvPr id="162" name="Google Shape;16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965700" cy="202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Classified in 7 lattice system and 14 lattices according to symmetry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Centered cell can be further reduced to smaller primitive cell</a:t>
            </a:r>
            <a:endParaRPr/>
          </a:p>
        </p:txBody>
      </p:sp>
      <p:sp>
        <p:nvSpPr>
          <p:cNvPr id="163" name="Google Shape;16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64" name="Google Shape;16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7300" y="1"/>
            <a:ext cx="5854700" cy="433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4927" y="4323561"/>
            <a:ext cx="5794045" cy="244553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6"/>
          <p:cNvSpPr txBox="1"/>
          <p:nvPr/>
        </p:nvSpPr>
        <p:spPr>
          <a:xfrm>
            <a:off x="101600" y="6337598"/>
            <a:ext cx="5994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https://www.physics-in-a-nutshell.com/article/11/close-packed-structures-fcc-and-hcp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https://en.wikipedia.org/wiki/Bravais_lattice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8241" y="4693850"/>
            <a:ext cx="3901117" cy="143853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6"/>
          <p:cNvSpPr txBox="1"/>
          <p:nvPr/>
        </p:nvSpPr>
        <p:spPr>
          <a:xfrm>
            <a:off x="1148241" y="4191000"/>
            <a:ext cx="45667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Convention cell (FCC)     Primitive cell (FCC)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Reciprocal lattice</a:t>
            </a:r>
            <a:endParaRPr/>
          </a:p>
        </p:txBody>
      </p:sp>
      <p:sp>
        <p:nvSpPr>
          <p:cNvPr id="174" name="Google Shape;174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85" t="-1656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75" name="Google Shape;17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Reciprocal Lattice</a:t>
            </a:r>
            <a:endParaRPr/>
          </a:p>
        </p:txBody>
      </p:sp>
      <p:sp>
        <p:nvSpPr>
          <p:cNvPr id="181" name="Google Shape;18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204" t="-232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82" name="Google Shape;18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83" name="Google Shape;183;p8"/>
          <p:cNvSpPr txBox="1"/>
          <p:nvPr/>
        </p:nvSpPr>
        <p:spPr>
          <a:xfrm>
            <a:off x="5322615" y="2895599"/>
            <a:ext cx="2386807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586" t="-9996" r="-3174" b="-3332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84" name="Google Shape;184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66610" y="3997047"/>
            <a:ext cx="6108211" cy="249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Born-von Karman boundary condition</a:t>
            </a:r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42" t="-252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91" name="Google Shape;19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92" name="Google Shape;192;p9"/>
          <p:cNvSpPr txBox="1"/>
          <p:nvPr/>
        </p:nvSpPr>
        <p:spPr>
          <a:xfrm>
            <a:off x="3778010" y="3724295"/>
            <a:ext cx="4024179" cy="5539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957</Words>
  <Application>Microsoft Office PowerPoint</Application>
  <PresentationFormat>宽屏</PresentationFormat>
  <Paragraphs>209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Arial</vt:lpstr>
      <vt:lpstr>Helvetica Neue</vt:lpstr>
      <vt:lpstr>Times</vt:lpstr>
      <vt:lpstr>Office 主题​​</vt:lpstr>
      <vt:lpstr>Quantum Mechanics for Electronic Structure II</vt:lpstr>
      <vt:lpstr>Outline</vt:lpstr>
      <vt:lpstr>Density Functional Theory </vt:lpstr>
      <vt:lpstr>We can solve a small molecule but…</vt:lpstr>
      <vt:lpstr>Bravais Lattice</vt:lpstr>
      <vt:lpstr>Bravais Lattice</vt:lpstr>
      <vt:lpstr>Reciprocal lattice</vt:lpstr>
      <vt:lpstr>Reciprocal Lattice</vt:lpstr>
      <vt:lpstr>Born-von Karman boundary condition</vt:lpstr>
      <vt:lpstr>Reciprocal vector</vt:lpstr>
      <vt:lpstr>Bloch Theorem</vt:lpstr>
      <vt:lpstr>Bloch theorem and DFT </vt:lpstr>
      <vt:lpstr>K-point sampling</vt:lpstr>
      <vt:lpstr>Brillouin zone in reciprocal space</vt:lpstr>
      <vt:lpstr>Irreducible Brillouin Zone</vt:lpstr>
      <vt:lpstr>Self consistent field (SCF)</vt:lpstr>
      <vt:lpstr>Self consistent field (SCF) with k-points</vt:lpstr>
      <vt:lpstr>Plane Wave Expansion of Wavefunction</vt:lpstr>
      <vt:lpstr>Truncating the Plane Wave Expansion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Example: Si bulk</vt:lpstr>
      <vt:lpstr>PowerPoint 演示文稿</vt:lpstr>
      <vt:lpstr>Practice in terminal</vt:lpstr>
      <vt:lpstr>FCC band structure</vt:lpstr>
      <vt:lpstr>Tasks</vt:lpstr>
      <vt:lpstr>Run SCF</vt:lpstr>
      <vt:lpstr>Run NSCF for band structure</vt:lpstr>
      <vt:lpstr>Run NSCF for density of states</vt:lpstr>
      <vt:lpstr>Band structure and DOS</vt:lpstr>
      <vt:lpstr>Not in class</vt:lpstr>
      <vt:lpstr>Bloch theorem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 W</dc:creator>
  <cp:lastModifiedBy>Jiahui Yang</cp:lastModifiedBy>
  <cp:revision>2</cp:revision>
  <dcterms:created xsi:type="dcterms:W3CDTF">2018-05-27T22:16:22Z</dcterms:created>
  <dcterms:modified xsi:type="dcterms:W3CDTF">2024-09-26T15:43:01Z</dcterms:modified>
</cp:coreProperties>
</file>